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Amatic SC"/>
      <p:regular r:id="rId63"/>
      <p:bold r:id="rId64"/>
    </p:embeddedFont>
    <p:embeddedFont>
      <p:font typeface="Open Sans Light"/>
      <p:regular r:id="rId65"/>
      <p:bold r:id="rId66"/>
      <p:italic r:id="rId67"/>
      <p:boldItalic r:id="rId68"/>
    </p:embeddedFont>
    <p:embeddedFont>
      <p:font typeface="Open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OpenSans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italic.fntdata"/><Relationship Id="rId70" Type="http://schemas.openxmlformats.org/officeDocument/2006/relationships/font" Target="fonts/OpenSans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AmaticSC-bold.fntdata"/><Relationship Id="rId63" Type="http://schemas.openxmlformats.org/officeDocument/2006/relationships/font" Target="fonts/AmaticSC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Light-bold.fntdata"/><Relationship Id="rId21" Type="http://schemas.openxmlformats.org/officeDocument/2006/relationships/slide" Target="slides/slide16.xml"/><Relationship Id="rId65" Type="http://schemas.openxmlformats.org/officeDocument/2006/relationships/font" Target="fonts/OpenSansLight-regular.fntdata"/><Relationship Id="rId24" Type="http://schemas.openxmlformats.org/officeDocument/2006/relationships/slide" Target="slides/slide19.xml"/><Relationship Id="rId68" Type="http://schemas.openxmlformats.org/officeDocument/2006/relationships/font" Target="fonts/OpenSansLight-boldItalic.fntdata"/><Relationship Id="rId23" Type="http://schemas.openxmlformats.org/officeDocument/2006/relationships/slide" Target="slides/slide18.xml"/><Relationship Id="rId67" Type="http://schemas.openxmlformats.org/officeDocument/2006/relationships/font" Target="fonts/OpenSansLight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ac71aa120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ac71aa120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ac71aa12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ac71aa12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ac71aa12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ac71aa12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ac71aa12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ac71aa12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ac71aa12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ac71aa12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ac71aa12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ac71aa12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ac71aa12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ac71aa12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ac71aa12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ac71aa12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ac71aa12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ac71aa12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ac71aa12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ac71aa12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ac71aa12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ac71aa12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ac71aa12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ac71aa12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ac71aa12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ac71aa12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ac71aa12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ac71aa12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Zelená – harmonie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Červená – vášeň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Modrá – moudrost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c71aa12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ac71aa12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Komplikované téma…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Použít stávající paletu na webu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ac71aa120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ac71aa120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ac71aa120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ac71aa12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Červená – stop, chyba; Modrá – kluk; Růžová – holka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Buttony ve stejné barvě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ac71aa12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ac71aa12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ac71aa12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ac71aa12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Dodat odkazy pro tento blok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Obrovské rozdíly mezi fonty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ac71aa12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ac71aa12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ac71aa12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ac71aa12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ac71aa12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ac71aa12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ac71aa12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ac71aa12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ac71aa12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ac71aa12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ac71aa12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ac71aa12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ac71aa12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ac71aa12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ac71aa12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ac71aa12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Zmínit vzhled notifikací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ac71aa120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ac71aa120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Zmínit vzhled notifikací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ac71aa12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ac71aa12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Zmínit vzhled notifikací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ac71aa120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ac71aa120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ac71aa12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ac71aa12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ac71aa12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ac71aa12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to důležité, aby uživatel opravdu viděl, kde je a že se akce stala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ac71aa120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ac71aa120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to důležité, aby uživatel opravdu viděl, kde je a že se akce stala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ac71aa12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ac71aa12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Bez obrázků – je to rychlejší, nemusíš nic hledat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ac71aa12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ac71aa12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Zmínit vzhled notifikací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pinterest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ac71aa120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ac71aa12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Zmínit vzhled notifikací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pinterest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ac71aa120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ac71aa12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ac71aa120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ac71aa12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ac71aa120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ac71aa120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Zmínit vzhled notifikací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ac71aa120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9ac71aa120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ac71aa120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ac71aa12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jedno která aplikace, kdo je přihlášený a jaký je to jazyk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ac71aa120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ac71aa120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jedno která aplikace, kdo je přihlášený a jaký je to jazyk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ac71aa12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ac71aa12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jedno která aplikace, kdo je přihlášený a jaký je to jazyk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ac71aa120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ac71aa120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ac71aa12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ac71aa12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ac71aa120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ac71aa120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ac71aa120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ac71aa120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ac71aa120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9ac71aa120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Nový button – vycházej z těch původních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ac71aa120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9ac71aa120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Chcete na něco upozornit – button, nabídka,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Je to již hotové nebo naopak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Nadpisy – lidé skenují; logo; banner s reklamou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Význam – teplý/negativní/aktivní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Pozornost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ac71aa120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ac71aa120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Chcete na něco upozornit – button, nabídka,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Je to již hotové nebo naopak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Nadpisy – lidé skenují; logo; banner s reklamou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Význam – teplý/negativní/aktivní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Pozornost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ac71aa120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ac71aa12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Chcete na něco upozornit – button, nabídka,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Je to již hotové nebo naopak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Nadpisy – lidé skenují; logo; banner s reklamou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Význam – teplý/negativní/aktivní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Pozornost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ac71aa120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ac71aa120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Chcete na něco upozornit – button, nabídka,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Je to již hotové nebo naopak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Nadpisy – lidé skenují; logo; banner s reklamou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Význam – teplý/negativní/aktivní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Pozornost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ac71aa120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ac71aa12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ac71aa12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ac71aa12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ac71aa12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ac71aa12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ac71aa12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ac71aa12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ac71aa12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ac71aa12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Title - verze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Claim - modré pozadí">
  <p:cSld name="CUSTOM_4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Claim - bílé pozadí">
  <p:cSld name="CUSTOM_4_1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Claim minimal">
  <p:cSld name="CUSTOM_4_1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Claim - gradient foto">
  <p:cSld name="OBJECT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4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Claim - gradient vlastní foto">
  <p:cSld name="OBJECT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5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Sekce s podnadpisem">
  <p:cSld name="CUSTOM_5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 title="Nadpis"/>
          <p:cNvSpPr txBox="1"/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17"/>
          <p:cNvSpPr txBox="1"/>
          <p:nvPr>
            <p:ph idx="2" type="subTitle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i="1" sz="1800">
                <a:solidFill>
                  <a:srgbClr val="888888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Sponzoři - delší text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" type="body"/>
          </p:nvPr>
        </p:nvSpPr>
        <p:spPr>
          <a:xfrm>
            <a:off x="453200" y="1022397"/>
            <a:ext cx="82383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" name="Google Shape;56;p18"/>
          <p:cNvSpPr txBox="1"/>
          <p:nvPr>
            <p:ph type="title"/>
          </p:nvPr>
        </p:nvSpPr>
        <p:spPr>
          <a:xfrm>
            <a:off x="453200" y="438625"/>
            <a:ext cx="6926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Sponzoři - heslo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/>
          <p:nvPr>
            <p:ph type="title"/>
          </p:nvPr>
        </p:nvSpPr>
        <p:spPr>
          <a:xfrm>
            <a:off x="453200" y="190520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1" name="Google Shape;6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Title - verze 2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45875" y="3619475"/>
            <a:ext cx="8247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86475" y="4290875"/>
            <a:ext cx="6861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0" sz="1800" u="none" cap="none" strike="noStrike">
                <a:solidFill>
                  <a:srgbClr val="888888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Základní - 1row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Základní - 2row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453200" y="1443050"/>
            <a:ext cx="82383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453200" y="438625"/>
            <a:ext cx="8238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Foto - půl vpravo">
  <p:cSld name="OBJECT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 title="Nadpis"/>
          <p:cNvSpPr txBox="1"/>
          <p:nvPr>
            <p:ph type="title"/>
          </p:nvPr>
        </p:nvSpPr>
        <p:spPr>
          <a:xfrm>
            <a:off x="4532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32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Foto - půl vlevo">
  <p:cSld name="OBJECT_2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7" title="Nadpis"/>
          <p:cNvSpPr txBox="1"/>
          <p:nvPr>
            <p:ph type="title"/>
          </p:nvPr>
        </p:nvSpPr>
        <p:spPr>
          <a:xfrm>
            <a:off x="50216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50216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Foto - velká s krátkým textem">
  <p:cSld name="OBJECT_2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53200" y="3981795"/>
            <a:ext cx="82383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42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Prázdný">
  <p:cSld name="CUSTOM_2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Prázdný s logem">
  <p:cSld name="CUSTOM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uxpro.cc/toolbox/visual-design/colors/" TargetMode="External"/><Relationship Id="rId4" Type="http://schemas.openxmlformats.org/officeDocument/2006/relationships/hyperlink" Target="https://coolors.co/" TargetMode="External"/><Relationship Id="rId5" Type="http://schemas.openxmlformats.org/officeDocument/2006/relationships/hyperlink" Target="https://color.adobe.com/cs/create/color-whee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ntrast-ratio.com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50.jpg"/><Relationship Id="rId5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harafica.eu/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www.harafica.eu/" TargetMode="External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Design II</a:t>
            </a:r>
            <a:br>
              <a:rPr lang="en"/>
            </a:br>
            <a:r>
              <a:rPr lang="en" sz="1700"/>
              <a:t>Wireframe</a:t>
            </a:r>
            <a:br>
              <a:rPr lang="en" sz="1700"/>
            </a:br>
            <a:r>
              <a:rPr lang="en" sz="1700"/>
              <a:t>Základní prvky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Vzory a principy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72" y="152400"/>
            <a:ext cx="635886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088" y="152400"/>
            <a:ext cx="2935814" cy="483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339" y="152400"/>
            <a:ext cx="270933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Diskutuj před návrhem.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Víc lidí víc vymyslí, nech si pomoct, prober to nahlas.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Designuj víc, než jednu obrazovku.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Alespoň návrh toho, co tě čeká, ať to dává smysl.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Používej minimum barev.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Zamezí to diskuzím, stejně tak pozor na font.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Nezahazuj nikdy to, cos vytvořila v předchozích iteracích.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…ráda se k tomu možná vrátíš.</a:t>
            </a:r>
            <a:endParaRPr/>
          </a:p>
        </p:txBody>
      </p:sp>
      <p:sp>
        <p:nvSpPr>
          <p:cNvPr id="135" name="Google Shape;135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na wireframe 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Během návrhu wireframu promysli informační strukturu.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Začni mobilním zařízením.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>
                <a:solidFill>
                  <a:srgbClr val="4D515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„</a:t>
            </a:r>
            <a:r>
              <a:rPr lang="en"/>
              <a:t>Nutné</a:t>
            </a:r>
            <a:r>
              <a:rPr lang="en">
                <a:solidFill>
                  <a:srgbClr val="4D515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"/>
              <a:t> rozložení stránky: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hlavička (header),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navigace (menu),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hero sekce (banner v horní části stránky),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obsah (fotky, texty, videa, ilustrace),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patička (footer).</a:t>
            </a:r>
            <a:endParaRPr/>
          </a:p>
        </p:txBody>
      </p:sp>
      <p:sp>
        <p:nvSpPr>
          <p:cNvPr id="141" name="Google Shape;141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na wireframe II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Nezapomeň na přístup z více zařízení (responzivita).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Mobile First.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Vyselektuje text.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“Zajístí” minimalismus (single page).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Mobilní zařízení 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Palec vs. myš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Mobil se používá jednou rukou, obvykle palcem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 aplikacích menu položky dole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Nejčastěji používané prvky se dávají do spodu obrazovky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Ikony, kresby ilustrace v SVG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Rychleji se vykreslují, jsou menší</a:t>
            </a:r>
            <a:endParaRPr/>
          </a:p>
        </p:txBody>
      </p:sp>
      <p:sp>
        <p:nvSpPr>
          <p:cNvPr id="153" name="Google Shape;153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Mobilní zařízení II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Základní prvky</a:t>
            </a:r>
            <a:endParaRPr/>
          </a:p>
        </p:txBody>
      </p:sp>
      <p:sp>
        <p:nvSpPr>
          <p:cNvPr id="159" name="Google Shape;159;p37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Prostor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Neňahněj to na sebe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Základní prvky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08" y="1875279"/>
            <a:ext cx="6140266" cy="347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Prostor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Neňahněj to na sebe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Zarovnání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Základní prvky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125" y="1870495"/>
            <a:ext cx="6741873" cy="341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se připravit na návrh wireframe</a:t>
            </a:r>
            <a:endParaRPr/>
          </a:p>
        </p:txBody>
      </p:sp>
      <p:sp>
        <p:nvSpPr>
          <p:cNvPr id="73" name="Google Shape;73;p22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Prostor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Neňahněj to na sebe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Zarovnání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Stíny známé z přírody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Základní prvky</a:t>
            </a:r>
            <a:endParaRPr/>
          </a:p>
        </p:txBody>
      </p:sp>
      <p:sp>
        <p:nvSpPr>
          <p:cNvPr id="180" name="Google Shape;180;p40"/>
          <p:cNvSpPr/>
          <p:nvPr/>
        </p:nvSpPr>
        <p:spPr>
          <a:xfrm>
            <a:off x="4584225" y="559275"/>
            <a:ext cx="2548800" cy="122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3420000" dist="47625">
              <a:srgbClr val="000000">
                <a:alpha val="4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0"/>
          <p:cNvSpPr/>
          <p:nvPr/>
        </p:nvSpPr>
        <p:spPr>
          <a:xfrm>
            <a:off x="4584225" y="2059550"/>
            <a:ext cx="2548800" cy="122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3420000" dist="47625">
              <a:srgbClr val="000000">
                <a:alpha val="4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0"/>
          <p:cNvSpPr/>
          <p:nvPr/>
        </p:nvSpPr>
        <p:spPr>
          <a:xfrm>
            <a:off x="4584225" y="2059550"/>
            <a:ext cx="2548800" cy="122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14280000" dist="47625">
              <a:srgbClr val="000000">
                <a:alpha val="4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0"/>
          <p:cNvSpPr/>
          <p:nvPr/>
        </p:nvSpPr>
        <p:spPr>
          <a:xfrm>
            <a:off x="5359150" y="2150900"/>
            <a:ext cx="1099800" cy="1045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Prostor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Neňahněj to na sebe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Zarovnání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Stíny známé z přírody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Ikony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Vždy by měly být na stránce z nějakého důvodu.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Základní prvky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Primární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Červená, žlutá, modrá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Sekundární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Fialová, oranžová, zelená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Terciální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Barvy I</a:t>
            </a:r>
            <a:endParaRPr/>
          </a:p>
        </p:txBody>
      </p:sp>
      <p:pic>
        <p:nvPicPr>
          <p:cNvPr id="196" name="Google Shape;1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761" y="0"/>
            <a:ext cx="46802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2"/>
          <p:cNvSpPr txBox="1"/>
          <p:nvPr/>
        </p:nvSpPr>
        <p:spPr>
          <a:xfrm>
            <a:off x="0" y="4875300"/>
            <a:ext cx="5641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 Light"/>
                <a:ea typeface="Open Sans Light"/>
                <a:cs typeface="Open Sans Light"/>
                <a:sym typeface="Open Sans Light"/>
              </a:rPr>
              <a:t>https://lenkadoleckova.cz/blog/zaklady-teorie-barev-i-jak-barvy-ovlivnuji-emoce-lidi#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98" name="Google Shape;198;p42"/>
          <p:cNvGrpSpPr/>
          <p:nvPr/>
        </p:nvGrpSpPr>
        <p:grpSpPr>
          <a:xfrm>
            <a:off x="5505750" y="785425"/>
            <a:ext cx="2680275" cy="2419950"/>
            <a:chOff x="5505750" y="785425"/>
            <a:chExt cx="2680275" cy="2419950"/>
          </a:xfrm>
        </p:grpSpPr>
        <p:sp>
          <p:nvSpPr>
            <p:cNvPr id="199" name="Google Shape;199;p42"/>
            <p:cNvSpPr/>
            <p:nvPr/>
          </p:nvSpPr>
          <p:spPr>
            <a:xfrm>
              <a:off x="6570650" y="785425"/>
              <a:ext cx="361500" cy="3615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2"/>
            <p:cNvSpPr/>
            <p:nvPr/>
          </p:nvSpPr>
          <p:spPr>
            <a:xfrm>
              <a:off x="7824525" y="2843875"/>
              <a:ext cx="361500" cy="3615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2"/>
            <p:cNvSpPr/>
            <p:nvPr/>
          </p:nvSpPr>
          <p:spPr>
            <a:xfrm>
              <a:off x="5505750" y="2804700"/>
              <a:ext cx="361500" cy="3615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42"/>
          <p:cNvGrpSpPr/>
          <p:nvPr/>
        </p:nvGrpSpPr>
        <p:grpSpPr>
          <a:xfrm rot="-10569143">
            <a:off x="5329814" y="1390903"/>
            <a:ext cx="2776890" cy="2457261"/>
            <a:chOff x="5409007" y="910455"/>
            <a:chExt cx="2777018" cy="2457375"/>
          </a:xfrm>
        </p:grpSpPr>
        <p:sp>
          <p:nvSpPr>
            <p:cNvPr id="203" name="Google Shape;203;p42"/>
            <p:cNvSpPr/>
            <p:nvPr/>
          </p:nvSpPr>
          <p:spPr>
            <a:xfrm>
              <a:off x="6460474" y="910455"/>
              <a:ext cx="361500" cy="3615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2"/>
            <p:cNvSpPr/>
            <p:nvPr/>
          </p:nvSpPr>
          <p:spPr>
            <a:xfrm>
              <a:off x="7824525" y="2843875"/>
              <a:ext cx="361500" cy="3615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2"/>
            <p:cNvSpPr/>
            <p:nvPr/>
          </p:nvSpPr>
          <p:spPr>
            <a:xfrm>
              <a:off x="5409007" y="3006330"/>
              <a:ext cx="361500" cy="3615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42"/>
          <p:cNvGrpSpPr/>
          <p:nvPr/>
        </p:nvGrpSpPr>
        <p:grpSpPr>
          <a:xfrm>
            <a:off x="5248875" y="939000"/>
            <a:ext cx="3099150" cy="2743600"/>
            <a:chOff x="5248875" y="939000"/>
            <a:chExt cx="3099150" cy="2743600"/>
          </a:xfrm>
        </p:grpSpPr>
        <p:sp>
          <p:nvSpPr>
            <p:cNvPr id="207" name="Google Shape;207;p42"/>
            <p:cNvSpPr/>
            <p:nvPr/>
          </p:nvSpPr>
          <p:spPr>
            <a:xfrm>
              <a:off x="7986525" y="2162975"/>
              <a:ext cx="361500" cy="361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2"/>
            <p:cNvSpPr/>
            <p:nvPr/>
          </p:nvSpPr>
          <p:spPr>
            <a:xfrm>
              <a:off x="7267325" y="3321100"/>
              <a:ext cx="361500" cy="361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2"/>
            <p:cNvSpPr/>
            <p:nvPr/>
          </p:nvSpPr>
          <p:spPr>
            <a:xfrm>
              <a:off x="5963825" y="3272375"/>
              <a:ext cx="361500" cy="361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2"/>
            <p:cNvSpPr/>
            <p:nvPr/>
          </p:nvSpPr>
          <p:spPr>
            <a:xfrm>
              <a:off x="5248875" y="2162975"/>
              <a:ext cx="361500" cy="361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2"/>
            <p:cNvSpPr/>
            <p:nvPr/>
          </p:nvSpPr>
          <p:spPr>
            <a:xfrm>
              <a:off x="5918475" y="939000"/>
              <a:ext cx="361500" cy="361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2"/>
            <p:cNvSpPr/>
            <p:nvPr/>
          </p:nvSpPr>
          <p:spPr>
            <a:xfrm>
              <a:off x="7267325" y="939000"/>
              <a:ext cx="361500" cy="3615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42"/>
          <p:cNvSpPr/>
          <p:nvPr/>
        </p:nvSpPr>
        <p:spPr>
          <a:xfrm>
            <a:off x="2059325" y="1076375"/>
            <a:ext cx="268200" cy="268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2"/>
          <p:cNvSpPr/>
          <p:nvPr/>
        </p:nvSpPr>
        <p:spPr>
          <a:xfrm>
            <a:off x="2381500" y="1964775"/>
            <a:ext cx="268200" cy="2682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2"/>
          <p:cNvSpPr/>
          <p:nvPr/>
        </p:nvSpPr>
        <p:spPr>
          <a:xfrm>
            <a:off x="2059325" y="2818650"/>
            <a:ext cx="268200" cy="268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Doplňkové barvy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Naproti, přilákají pozornost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Analogické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Vedle sebe, uklidňují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Monochromatické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Odstíny</a:t>
            </a:r>
            <a:endParaRPr/>
          </a:p>
          <a:p>
            <a:pPr indent="-323850" lvl="1" marL="9144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+ černá nebo bílá</a:t>
            </a:r>
            <a:endParaRPr sz="1500"/>
          </a:p>
        </p:txBody>
      </p:sp>
      <p:sp>
        <p:nvSpPr>
          <p:cNvPr id="221" name="Google Shape;221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Barvy II</a:t>
            </a:r>
            <a:endParaRPr/>
          </a:p>
        </p:txBody>
      </p:sp>
      <p:sp>
        <p:nvSpPr>
          <p:cNvPr id="222" name="Google Shape;222;p43"/>
          <p:cNvSpPr txBox="1"/>
          <p:nvPr/>
        </p:nvSpPr>
        <p:spPr>
          <a:xfrm>
            <a:off x="0" y="4875300"/>
            <a:ext cx="5641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 Light"/>
                <a:ea typeface="Open Sans Light"/>
                <a:cs typeface="Open Sans Light"/>
                <a:sym typeface="Open Sans Light"/>
              </a:rPr>
              <a:t>https://www.interval.cz/clanky/magie-barev-na-webu-zaklady-teorie/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23" name="Google Shape;2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761" y="0"/>
            <a:ext cx="468022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50" y="3932000"/>
            <a:ext cx="3401399" cy="9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idx="1" type="body"/>
          </p:nvPr>
        </p:nvSpPr>
        <p:spPr>
          <a:xfrm>
            <a:off x="453200" y="1022401"/>
            <a:ext cx="8238300" cy="38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Použij nějaký webový tool, co pomůže barvy sladit.</a:t>
            </a:r>
            <a:endParaRPr/>
          </a:p>
          <a:p>
            <a:pPr indent="-311150" lvl="1" marL="914400" rtl="0" algn="l"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https://uxpro.cc/toolbox/visual-design/colors/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https://coolors.co/</a:t>
            </a:r>
            <a:endParaRPr sz="1300"/>
          </a:p>
          <a:p>
            <a:pPr indent="-311150" lvl="2" marL="1371600" rtl="0" algn="l"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https://color.adobe.com/cs/create/color-wheel</a:t>
            </a:r>
            <a:endParaRPr sz="13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Zamysli se nad psychologií barev.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Navození určité nálady – </a:t>
            </a:r>
            <a:r>
              <a:rPr lang="en" sz="1400"/>
              <a:t>zelená – harmonie, červená – vášeň, modrá – moudrost,...</a:t>
            </a:r>
            <a:endParaRPr sz="14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Čím míň barev, tím líp.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Zvýrazni navigačních prvky a odděluj.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Upozorni na důležité informace.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Spojuj prvky.</a:t>
            </a:r>
            <a:endParaRPr/>
          </a:p>
        </p:txBody>
      </p:sp>
      <p:sp>
        <p:nvSpPr>
          <p:cNvPr id="230" name="Google Shape;230;p4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Barvy III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490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Lidé na webu nečtou, ale… skenují!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Když si něco nepřečtou a je to důležité, může to způsobit potíže.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Tučné působí důvěryhodněji.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Velikost 16p,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zdroje se zde mírně rozchází podle data,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záleží vždy na fontu.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Kontrast písma a pozadí.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https://contrast-ratio.com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Základní prvky – Typografie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Základní prvky – Typografie</a:t>
            </a:r>
            <a:endParaRPr/>
          </a:p>
        </p:txBody>
      </p:sp>
      <p:sp>
        <p:nvSpPr>
          <p:cNvPr id="247" name="Google Shape;247;p47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Počet znaků na řádek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50-75 (75–100?) znaků stolního počítače,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Luděk říká max 80,</a:t>
            </a:r>
            <a:endParaRPr>
              <a:highlight>
                <a:srgbClr val="FF0000"/>
              </a:highlight>
            </a:endParaRPr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35-50 znaků u mobilu.</a:t>
            </a:r>
            <a:endParaRPr sz="18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Řádkový proklad: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1,5 desktop; 1,8 mobil.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NEPOUŽÍVAT VELKÉ PÍSMO.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Střídat malá a velká písmena (tzv. minusky).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8"/>
          <p:cNvSpPr/>
          <p:nvPr/>
        </p:nvSpPr>
        <p:spPr>
          <a:xfrm>
            <a:off x="9575" y="-9575"/>
            <a:ext cx="9144000" cy="514350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pic>
        <p:nvPicPr>
          <p:cNvPr id="255" name="Google Shape;255;p48"/>
          <p:cNvPicPr preferRelativeResize="0"/>
          <p:nvPr/>
        </p:nvPicPr>
        <p:blipFill rotWithShape="1">
          <a:blip r:embed="rId3">
            <a:alphaModFix/>
          </a:blip>
          <a:srcRect b="29960" l="2137" r="1560" t="1305"/>
          <a:stretch/>
        </p:blipFill>
        <p:spPr>
          <a:xfrm>
            <a:off x="1973100" y="305651"/>
            <a:ext cx="5229725" cy="353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8"/>
          <p:cNvSpPr txBox="1"/>
          <p:nvPr/>
        </p:nvSpPr>
        <p:spPr>
          <a:xfrm>
            <a:off x="6449500" y="4394700"/>
            <a:ext cx="2542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*Vždycky tě najdu</a:t>
            </a:r>
            <a:endParaRPr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Základní prvky – Ostatní</a:t>
            </a:r>
            <a:endParaRPr/>
          </a:p>
        </p:txBody>
      </p:sp>
      <p:sp>
        <p:nvSpPr>
          <p:cNvPr id="262" name="Google Shape;262;p49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Tlačítka,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vždy „musí“ vypadat stejně,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9"/>
          <p:cNvPicPr preferRelativeResize="0"/>
          <p:nvPr/>
        </p:nvPicPr>
        <p:blipFill rotWithShape="1">
          <a:blip r:embed="rId3">
            <a:alphaModFix/>
          </a:blip>
          <a:srcRect b="14239" l="0" r="7132" t="13589"/>
          <a:stretch/>
        </p:blipFill>
        <p:spPr>
          <a:xfrm>
            <a:off x="549625" y="2032675"/>
            <a:ext cx="2044825" cy="5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070" y="1982450"/>
            <a:ext cx="2752725" cy="66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604" y="1982450"/>
            <a:ext cx="2227979" cy="6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11420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3"/>
          <p:cNvSpPr txBox="1"/>
          <p:nvPr/>
        </p:nvSpPr>
        <p:spPr>
          <a:xfrm>
            <a:off x="3227300" y="4804300"/>
            <a:ext cx="5812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https://www.conceptncontent.com/top-10-wireframe-tools/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Základní prvky – Ostatní</a:t>
            </a:r>
            <a:endParaRPr/>
          </a:p>
        </p:txBody>
      </p:sp>
      <p:sp>
        <p:nvSpPr>
          <p:cNvPr id="271" name="Google Shape;271;p50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Tlačítka,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vždy „musí“ vypadat stejně,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navigace,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Menu – vždy musím vědět, kde jsem,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drobečková metoda.</a:t>
            </a:r>
            <a:endParaRPr/>
          </a:p>
        </p:txBody>
      </p:sp>
      <p:pic>
        <p:nvPicPr>
          <p:cNvPr id="272" name="Google Shape;2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00" y="3822650"/>
            <a:ext cx="4279526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0"/>
          <p:cNvPicPr preferRelativeResize="0"/>
          <p:nvPr/>
        </p:nvPicPr>
        <p:blipFill rotWithShape="1">
          <a:blip r:embed="rId4">
            <a:alphaModFix/>
          </a:blip>
          <a:srcRect b="7759" l="675" r="0" t="6974"/>
          <a:stretch/>
        </p:blipFill>
        <p:spPr>
          <a:xfrm>
            <a:off x="453200" y="4392575"/>
            <a:ext cx="7059151" cy="4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0"/>
          <p:cNvPicPr preferRelativeResize="0"/>
          <p:nvPr/>
        </p:nvPicPr>
        <p:blipFill rotWithShape="1">
          <a:blip r:embed="rId5">
            <a:alphaModFix/>
          </a:blip>
          <a:srcRect b="14239" l="0" r="7132" t="13589"/>
          <a:stretch/>
        </p:blipFill>
        <p:spPr>
          <a:xfrm>
            <a:off x="549625" y="2032675"/>
            <a:ext cx="2044825" cy="5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9070" y="1982450"/>
            <a:ext cx="2752725" cy="66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604" y="1982450"/>
            <a:ext cx="2227979" cy="6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9572" y="3739075"/>
            <a:ext cx="399644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Základní prvky – Ostatní</a:t>
            </a:r>
            <a:endParaRPr/>
          </a:p>
        </p:txBody>
      </p:sp>
      <p:sp>
        <p:nvSpPr>
          <p:cNvPr id="283" name="Google Shape;283;p5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Dropdown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Caret (šipka) ukazuje, kam se rozevře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0150"/>
            <a:ext cx="9143998" cy="165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95" y="1395175"/>
            <a:ext cx="4197449" cy="301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2"/>
          <p:cNvPicPr preferRelativeResize="0"/>
          <p:nvPr/>
        </p:nvPicPr>
        <p:blipFill rotWithShape="1">
          <a:blip r:embed="rId4">
            <a:alphaModFix/>
          </a:blip>
          <a:srcRect b="0" l="0" r="2742" t="6076"/>
          <a:stretch/>
        </p:blipFill>
        <p:spPr>
          <a:xfrm>
            <a:off x="5057800" y="261625"/>
            <a:ext cx="2186150" cy="1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4147" y="0"/>
            <a:ext cx="129735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200" y="655400"/>
            <a:ext cx="4197450" cy="60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Nezapomeň na Error hlášky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Základní prvky – Input I</a:t>
            </a:r>
            <a:endParaRPr/>
          </a:p>
        </p:txBody>
      </p:sp>
      <p:pic>
        <p:nvPicPr>
          <p:cNvPr id="299" name="Google Shape;2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75" y="1522475"/>
            <a:ext cx="4248776" cy="8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Základní prvky – Input I</a:t>
            </a:r>
            <a:endParaRPr/>
          </a:p>
        </p:txBody>
      </p:sp>
      <p:pic>
        <p:nvPicPr>
          <p:cNvPr id="305" name="Google Shape;3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3150700"/>
            <a:ext cx="7007125" cy="19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4"/>
          <p:cNvSpPr txBox="1"/>
          <p:nvPr/>
        </p:nvSpPr>
        <p:spPr>
          <a:xfrm>
            <a:off x="5840500" y="4738375"/>
            <a:ext cx="10041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Google.com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7" name="Google Shape;3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175" y="1522475"/>
            <a:ext cx="4248776" cy="8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4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Nezapomeň na Error hlášky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Pokud je omezení, rovnou ho napiš!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Základní prvky – Input II</a:t>
            </a:r>
            <a:endParaRPr/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00" y="1372933"/>
            <a:ext cx="4628525" cy="21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625" y="1220533"/>
            <a:ext cx="3966225" cy="24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5"/>
          <p:cNvSpPr txBox="1"/>
          <p:nvPr/>
        </p:nvSpPr>
        <p:spPr>
          <a:xfrm>
            <a:off x="3745725" y="3847408"/>
            <a:ext cx="1176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czc.cz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8089175" y="3847408"/>
            <a:ext cx="1176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Vasky.cz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750" y="2571742"/>
            <a:ext cx="3968497" cy="24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00" y="152400"/>
            <a:ext cx="3966225" cy="24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4050" y="152400"/>
            <a:ext cx="3966225" cy="247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373125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627" y="87625"/>
            <a:ext cx="223462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8989" y="87625"/>
            <a:ext cx="223462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/>
        </p:nvSpPr>
        <p:spPr>
          <a:xfrm>
            <a:off x="2794000" y="4838700"/>
            <a:ext cx="14250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Facebook.com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Hover &amp; Press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Zpětná vazba na webu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520775"/>
            <a:ext cx="5507976" cy="7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00" y="2427950"/>
            <a:ext cx="5561875" cy="11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0" y="3762656"/>
            <a:ext cx="5766075" cy="8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Hover &amp; Press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Zpětná vazba na webu 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375" y="1404200"/>
            <a:ext cx="5507976" cy="7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00" y="2183100"/>
            <a:ext cx="7607051" cy="10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75" y="3249775"/>
            <a:ext cx="7687800" cy="11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Drátěný model, skica webu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Bez obrázků, pouze čáry a text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Prototypový wireframe je pokusný výrobek, který umožňuje otestovat požadavky uživatele.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Je jednoduché a levné jej změnit.</a:t>
            </a:r>
            <a:endParaRPr/>
          </a:p>
        </p:txBody>
      </p:sp>
      <p:sp>
        <p:nvSpPr>
          <p:cNvPr id="85" name="Google Shape;85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je to wireframe?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>
            <p:ph idx="1" type="body"/>
          </p:nvPr>
        </p:nvSpPr>
        <p:spPr>
          <a:xfrm>
            <a:off x="453200" y="1022400"/>
            <a:ext cx="8238300" cy="37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Loading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Nejlépe vůbec nepoužít a rychle načítat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Zpětná vazba na webu 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977650"/>
            <a:ext cx="5626374" cy="24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/>
          <p:nvPr>
            <p:ph idx="1" type="body"/>
          </p:nvPr>
        </p:nvSpPr>
        <p:spPr>
          <a:xfrm>
            <a:off x="453200" y="1022400"/>
            <a:ext cx="8238300" cy="37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Error 404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Dej o tom, že stránka neexistuje, vědět!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Zpětná vazba na webu III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99" y="2100650"/>
            <a:ext cx="3975100" cy="26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100" y="2311283"/>
            <a:ext cx="4724400" cy="179376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/>
          <p:nvPr/>
        </p:nvSpPr>
        <p:spPr>
          <a:xfrm>
            <a:off x="6229150" y="2343925"/>
            <a:ext cx="2770200" cy="45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575" y="152400"/>
            <a:ext cx="61448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38" y="152400"/>
            <a:ext cx="75009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>
            <p:ph idx="1" type="body"/>
          </p:nvPr>
        </p:nvSpPr>
        <p:spPr>
          <a:xfrm>
            <a:off x="453200" y="1022400"/>
            <a:ext cx="8238300" cy="37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Loading,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nejlépe vůbec nepoužít a rychle načítat,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akce se provedla,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Změny byly uloženy; Požadavek byl odeslán;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akce se neprovedla,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Špatné jméno nebo heslo,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error,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</a:t>
            </a:r>
            <a:r>
              <a:rPr lang="en" sz="1800"/>
              <a:t>epodařilo se spojit se serverem.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Zpětná vazba na webu 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Vzory a principy</a:t>
            </a:r>
            <a:endParaRPr/>
          </a:p>
        </p:txBody>
      </p:sp>
      <p:sp>
        <p:nvSpPr>
          <p:cNvPr id="388" name="Google Shape;388;p65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Nevymýšlej nic nového!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Nauč se a používat vzory (patterns) na webu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Potvrzovací tlačítko dole, vpravo, modré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Stejně zakulacené rohy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Velikost tlačítek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Designové vzory I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Nauč se a používat vzory (patterns) na webu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Potvrzovací tlačítko dole, vpravo, modré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Stejně zakulacené rohy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Velikost tlačítek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Designové vzory I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50" y="2571750"/>
            <a:ext cx="6078700" cy="19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Nauč se a používat vzory (patterns) na webu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Potvrzovací tlačítko dole, vpravo, modré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Stejně zakulacené rohy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Velikost tlačítek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Designové vzory I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150" y="2502025"/>
            <a:ext cx="6925575" cy="19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Dodržuj hierarchii (H1, H2, ...),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pomůže v orientaci (lidi nečtou, pouze skenují),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Designové vzory II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Papír a tužka </a:t>
            </a:r>
            <a:r>
              <a:rPr lang="en"/>
              <a:t>– tím vždy začínej!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Adobe XD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Balsamiq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Inkscape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Invision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…. mnoho dalších!</a:t>
            </a:r>
            <a:endParaRPr/>
          </a:p>
        </p:txBody>
      </p:sp>
      <p:sp>
        <p:nvSpPr>
          <p:cNvPr id="91" name="Google Shape;91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Jaké nástroje použít?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250"/>
            <a:ext cx="3485776" cy="45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770" y="104300"/>
            <a:ext cx="364969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0"/>
          <p:cNvSpPr txBox="1"/>
          <p:nvPr/>
        </p:nvSpPr>
        <p:spPr>
          <a:xfrm>
            <a:off x="7848500" y="4808700"/>
            <a:ext cx="1295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https://erouska.cz/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Dodržuj hierarchii (H1, H2, ...),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pomůže v orientaci (lidi nečtou, pouze skenují),</a:t>
            </a:r>
            <a:endParaRPr>
              <a:highlight>
                <a:srgbClr val="FF0000"/>
              </a:highlight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nepřeháněj to s množstvím stylů,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3 fonty na stránku max,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definuj opakující se prvky na začátku,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grid, velikost písma, margin, ...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například vždy sudá čísla, násobky 4, 8, … 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Designové vzory II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Sjednoť barvy napříč webem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Neměň je, není-li to nutné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Pozor na různá pozadí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Přizpůsob nově vytvoření prvek zbytku designu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Zkontroluj si, jestli už na webu stejná komponenta není</a:t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7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Designové vzory III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72"/>
          <p:cNvPicPr preferRelativeResize="0"/>
          <p:nvPr/>
        </p:nvPicPr>
        <p:blipFill rotWithShape="1">
          <a:blip r:embed="rId3">
            <a:alphaModFix/>
          </a:blip>
          <a:srcRect b="14239" l="0" r="7132" t="13589"/>
          <a:stretch/>
        </p:blipFill>
        <p:spPr>
          <a:xfrm>
            <a:off x="769900" y="2365450"/>
            <a:ext cx="2044825" cy="5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345" y="2315225"/>
            <a:ext cx="2752725" cy="66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879" y="2315225"/>
            <a:ext cx="2227979" cy="6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Kontrast – upozorňuje na prvek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Hloubka a velikost – důležitější je větší (např. nadpis)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Barva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Význam, pozornost, upozornění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Narušení vzoru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Pomocí předchozích principů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Pozor, nevymýšlej nic nového, co se běžně nepoužívá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Uživatel to nemusí pochopit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7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Vizuální principy I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Vizuální principy II</a:t>
            </a:r>
            <a:endParaRPr/>
          </a:p>
        </p:txBody>
      </p:sp>
      <p:pic>
        <p:nvPicPr>
          <p:cNvPr id="448" name="Google Shape;4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575" y="483925"/>
            <a:ext cx="2985449" cy="5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75" y="1555701"/>
            <a:ext cx="3352101" cy="3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280" y="1688050"/>
            <a:ext cx="3619300" cy="2808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Vizuální principy III</a:t>
            </a:r>
            <a:endParaRPr/>
          </a:p>
        </p:txBody>
      </p:sp>
      <p:pic>
        <p:nvPicPr>
          <p:cNvPr id="456" name="Google Shape;4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25" y="1086325"/>
            <a:ext cx="5430027" cy="34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Odděluj bílým prostorem,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uspořádání a blízkost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udávají, co k sobě patří,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udávají prioritu,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tlačítka s podobnou funkcí – u sebe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související – u sebe (OK a Cancel, Nadpis a Text)</a:t>
            </a:r>
            <a:endParaRPr/>
          </a:p>
        </p:txBody>
      </p:sp>
      <p:sp>
        <p:nvSpPr>
          <p:cNvPr id="462" name="Google Shape;462;p7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Vizuální principy III</a:t>
            </a:r>
            <a:endParaRPr/>
          </a:p>
        </p:txBody>
      </p:sp>
      <p:pic>
        <p:nvPicPr>
          <p:cNvPr id="463" name="Google Shape;4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100" y="385100"/>
            <a:ext cx="2968127" cy="266562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400" y="438625"/>
            <a:ext cx="3324925" cy="36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7"/>
          <p:cNvPicPr preferRelativeResize="0"/>
          <p:nvPr/>
        </p:nvPicPr>
        <p:blipFill rotWithShape="1">
          <a:blip r:embed="rId4">
            <a:alphaModFix/>
          </a:blip>
          <a:srcRect b="0" l="0" r="5793" t="0"/>
          <a:stretch/>
        </p:blipFill>
        <p:spPr>
          <a:xfrm>
            <a:off x="3041475" y="438625"/>
            <a:ext cx="3241650" cy="261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77"/>
          <p:cNvGrpSpPr/>
          <p:nvPr/>
        </p:nvGrpSpPr>
        <p:grpSpPr>
          <a:xfrm>
            <a:off x="0" y="438625"/>
            <a:ext cx="3744894" cy="3415150"/>
            <a:chOff x="152399" y="152390"/>
            <a:chExt cx="5288651" cy="4838694"/>
          </a:xfrm>
        </p:grpSpPr>
        <p:pic>
          <p:nvPicPr>
            <p:cNvPr id="471" name="Google Shape;471;p77"/>
            <p:cNvPicPr preferRelativeResize="0"/>
            <p:nvPr/>
          </p:nvPicPr>
          <p:blipFill rotWithShape="1">
            <a:blip r:embed="rId5">
              <a:alphaModFix/>
            </a:blip>
            <a:srcRect b="0" l="0" r="8892" t="0"/>
            <a:stretch/>
          </p:blipFill>
          <p:spPr>
            <a:xfrm>
              <a:off x="152399" y="152390"/>
              <a:ext cx="4451843" cy="4838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77"/>
            <p:cNvSpPr/>
            <p:nvPr/>
          </p:nvSpPr>
          <p:spPr>
            <a:xfrm>
              <a:off x="1640950" y="1932450"/>
              <a:ext cx="3800100" cy="291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77"/>
          <p:cNvSpPr txBox="1"/>
          <p:nvPr/>
        </p:nvSpPr>
        <p:spPr>
          <a:xfrm>
            <a:off x="7654200" y="4862700"/>
            <a:ext cx="1489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www.bioga.cz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Cimbálová muzika Harafica</a:t>
            </a:r>
            <a:endParaRPr/>
          </a:p>
        </p:txBody>
      </p:sp>
      <p:sp>
        <p:nvSpPr>
          <p:cNvPr id="97" name="Google Shape;97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vypadá wireframe v porovnání s finálním designem?</a:t>
            </a:r>
            <a:endParaRPr/>
          </a:p>
        </p:txBody>
      </p:sp>
      <p:pic>
        <p:nvPicPr>
          <p:cNvPr id="98" name="Google Shape;98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889" y="1536225"/>
            <a:ext cx="2876243" cy="285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0538" y="1536225"/>
            <a:ext cx="2876251" cy="280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725" y="0"/>
            <a:ext cx="42925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325" y="-22763"/>
            <a:ext cx="3965350" cy="518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975" y="152400"/>
            <a:ext cx="6950043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